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9" r:id="rId5"/>
    <p:sldId id="268" r:id="rId6"/>
    <p:sldId id="267" r:id="rId7"/>
    <p:sldId id="274" r:id="rId8"/>
    <p:sldId id="273" r:id="rId9"/>
    <p:sldId id="276" r:id="rId10"/>
    <p:sldId id="277" r:id="rId11"/>
    <p:sldId id="278" r:id="rId12"/>
    <p:sldId id="279" r:id="rId13"/>
    <p:sldId id="280" r:id="rId14"/>
    <p:sldId id="281" r:id="rId15"/>
    <p:sldId id="282" r:id="rId16"/>
    <p:sldId id="283" r:id="rId17"/>
    <p:sldId id="266"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209CE268-DDC4-4B94-98C5-6771AF10FF1C}">
          <p14:sldIdLst>
            <p14:sldId id="256"/>
          </p14:sldIdLst>
        </p14:section>
        <p14:section name="Main" id="{90AE4BEE-12E5-471C-98E1-13D42B8655AF}">
          <p14:sldIdLst>
            <p14:sldId id="264"/>
            <p14:sldId id="265"/>
            <p14:sldId id="269"/>
            <p14:sldId id="268"/>
            <p14:sldId id="267"/>
            <p14:sldId id="274"/>
            <p14:sldId id="273"/>
            <p14:sldId id="276"/>
            <p14:sldId id="277"/>
            <p14:sldId id="278"/>
            <p14:sldId id="279"/>
            <p14:sldId id="280"/>
            <p14:sldId id="281"/>
            <p14:sldId id="282"/>
            <p14:sldId id="283"/>
            <p14:sldId id="266"/>
          </p14:sldIdLst>
        </p14:section>
        <p14:section name="Back" id="{0910BEB2-241C-4D30-925C-D123F2A74583}">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89D7F-9EA9-4B0B-A225-D2F470AFE87D}" v="1" dt="2023-02-08T12:50:00.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41C50-1116-469C-A6D0-01E7B9BC1BAA}"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0BFEA296-B0C4-4FA8-8197-95766E4FD73B}">
      <dgm:prSet phldrT="[Text]"/>
      <dgm:spPr>
        <a:solidFill>
          <a:srgbClr val="A92220"/>
        </a:solidFill>
      </dgm:spPr>
      <dgm:t>
        <a:bodyPr/>
        <a:lstStyle/>
        <a:p>
          <a:r>
            <a:rPr lang="en-US" dirty="0"/>
            <a:t>Traditional Programs</a:t>
          </a:r>
        </a:p>
      </dgm:t>
    </dgm:pt>
    <dgm:pt modelId="{FF4A0001-7A05-4ED0-873F-0EF0307B0979}" type="parTrans" cxnId="{05F2664F-C2DD-4B35-AF92-407B8C6C807B}">
      <dgm:prSet/>
      <dgm:spPr/>
      <dgm:t>
        <a:bodyPr/>
        <a:lstStyle/>
        <a:p>
          <a:endParaRPr lang="en-US"/>
        </a:p>
      </dgm:t>
    </dgm:pt>
    <dgm:pt modelId="{B9323893-2D99-4EB8-91C4-4B6658A9F3EE}" type="sibTrans" cxnId="{05F2664F-C2DD-4B35-AF92-407B8C6C807B}">
      <dgm:prSet/>
      <dgm:spPr/>
      <dgm:t>
        <a:bodyPr/>
        <a:lstStyle/>
        <a:p>
          <a:endParaRPr lang="en-US"/>
        </a:p>
      </dgm:t>
    </dgm:pt>
    <dgm:pt modelId="{59EE139F-F31A-4779-BE9B-00F87C1F9751}">
      <dgm:prSet phldrT="[Text]"/>
      <dgm:spPr>
        <a:solidFill>
          <a:srgbClr val="A92220"/>
        </a:solidFill>
      </dgm:spPr>
      <dgm:t>
        <a:bodyPr/>
        <a:lstStyle/>
        <a:p>
          <a:r>
            <a:rPr lang="en-US" dirty="0"/>
            <a:t>AI Programs</a:t>
          </a:r>
        </a:p>
      </dgm:t>
    </dgm:pt>
    <dgm:pt modelId="{BA8B06DD-482B-4A0E-84FE-7AD99D8CEA07}" type="parTrans" cxnId="{C3DD598C-8105-478B-AEF1-932A46D40D06}">
      <dgm:prSet/>
      <dgm:spPr/>
      <dgm:t>
        <a:bodyPr/>
        <a:lstStyle/>
        <a:p>
          <a:endParaRPr lang="en-US"/>
        </a:p>
      </dgm:t>
    </dgm:pt>
    <dgm:pt modelId="{D5A6A488-95FD-43AB-9733-42A563EB4E23}" type="sibTrans" cxnId="{C3DD598C-8105-478B-AEF1-932A46D40D06}">
      <dgm:prSet/>
      <dgm:spPr/>
      <dgm:t>
        <a:bodyPr/>
        <a:lstStyle/>
        <a:p>
          <a:endParaRPr lang="en-US"/>
        </a:p>
      </dgm:t>
    </dgm:pt>
    <dgm:pt modelId="{651D70E0-2657-436D-8E7F-AF8C17198EA2}" type="pres">
      <dgm:prSet presAssocID="{FD841C50-1116-469C-A6D0-01E7B9BC1BAA}" presName="cycle" presStyleCnt="0">
        <dgm:presLayoutVars>
          <dgm:dir/>
          <dgm:resizeHandles val="exact"/>
        </dgm:presLayoutVars>
      </dgm:prSet>
      <dgm:spPr/>
    </dgm:pt>
    <dgm:pt modelId="{AEA03C7B-8C9C-410E-B17E-D7FFA6289F7B}" type="pres">
      <dgm:prSet presAssocID="{0BFEA296-B0C4-4FA8-8197-95766E4FD73B}" presName="arrow" presStyleLbl="node1" presStyleIdx="0" presStyleCnt="2" custRadScaleRad="102890" custRadScaleInc="3965">
        <dgm:presLayoutVars>
          <dgm:bulletEnabled val="1"/>
        </dgm:presLayoutVars>
      </dgm:prSet>
      <dgm:spPr/>
    </dgm:pt>
    <dgm:pt modelId="{8E4656F2-E371-410D-B7C6-7B3179CD3188}" type="pres">
      <dgm:prSet presAssocID="{59EE139F-F31A-4779-BE9B-00F87C1F9751}" presName="arrow" presStyleLbl="node1" presStyleIdx="1" presStyleCnt="2" custRadScaleRad="301101" custRadScaleInc="-138">
        <dgm:presLayoutVars>
          <dgm:bulletEnabled val="1"/>
        </dgm:presLayoutVars>
      </dgm:prSet>
      <dgm:spPr/>
    </dgm:pt>
  </dgm:ptLst>
  <dgm:cxnLst>
    <dgm:cxn modelId="{7CB20D46-688A-4744-9E4D-B20C75D2670D}" type="presOf" srcId="{0BFEA296-B0C4-4FA8-8197-95766E4FD73B}" destId="{AEA03C7B-8C9C-410E-B17E-D7FFA6289F7B}" srcOrd="0" destOrd="0" presId="urn:microsoft.com/office/officeart/2005/8/layout/arrow1"/>
    <dgm:cxn modelId="{05F2664F-C2DD-4B35-AF92-407B8C6C807B}" srcId="{FD841C50-1116-469C-A6D0-01E7B9BC1BAA}" destId="{0BFEA296-B0C4-4FA8-8197-95766E4FD73B}" srcOrd="0" destOrd="0" parTransId="{FF4A0001-7A05-4ED0-873F-0EF0307B0979}" sibTransId="{B9323893-2D99-4EB8-91C4-4B6658A9F3EE}"/>
    <dgm:cxn modelId="{C3DD598C-8105-478B-AEF1-932A46D40D06}" srcId="{FD841C50-1116-469C-A6D0-01E7B9BC1BAA}" destId="{59EE139F-F31A-4779-BE9B-00F87C1F9751}" srcOrd="1" destOrd="0" parTransId="{BA8B06DD-482B-4A0E-84FE-7AD99D8CEA07}" sibTransId="{D5A6A488-95FD-43AB-9733-42A563EB4E23}"/>
    <dgm:cxn modelId="{261323C7-DF2B-4193-9A8A-F0DC5790106C}" type="presOf" srcId="{FD841C50-1116-469C-A6D0-01E7B9BC1BAA}" destId="{651D70E0-2657-436D-8E7F-AF8C17198EA2}" srcOrd="0" destOrd="0" presId="urn:microsoft.com/office/officeart/2005/8/layout/arrow1"/>
    <dgm:cxn modelId="{29CF41DC-8AC3-4118-BB04-A4259329AC2F}" type="presOf" srcId="{59EE139F-F31A-4779-BE9B-00F87C1F9751}" destId="{8E4656F2-E371-410D-B7C6-7B3179CD3188}" srcOrd="0" destOrd="0" presId="urn:microsoft.com/office/officeart/2005/8/layout/arrow1"/>
    <dgm:cxn modelId="{D4B38DC2-D17B-4229-A938-5B6F6C2FE775}" type="presParOf" srcId="{651D70E0-2657-436D-8E7F-AF8C17198EA2}" destId="{AEA03C7B-8C9C-410E-B17E-D7FFA6289F7B}" srcOrd="0" destOrd="0" presId="urn:microsoft.com/office/officeart/2005/8/layout/arrow1"/>
    <dgm:cxn modelId="{36F05E34-B1BB-4A10-95A8-B5CF4E785B6B}" type="presParOf" srcId="{651D70E0-2657-436D-8E7F-AF8C17198EA2}" destId="{8E4656F2-E371-410D-B7C6-7B3179CD3188}" srcOrd="1" destOrd="0" presId="urn:microsoft.com/office/officeart/2005/8/layout/arrow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03C7B-8C9C-410E-B17E-D7FFA6289F7B}">
      <dsp:nvSpPr>
        <dsp:cNvPr id="0" name=""/>
        <dsp:cNvSpPr/>
      </dsp:nvSpPr>
      <dsp:spPr>
        <a:xfrm rot="16200000">
          <a:off x="0" y="0"/>
          <a:ext cx="1770476" cy="1770476"/>
        </a:xfrm>
        <a:prstGeom prst="upArrow">
          <a:avLst>
            <a:gd name="adj1" fmla="val 50000"/>
            <a:gd name="adj2" fmla="val 35000"/>
          </a:avLst>
        </a:prstGeom>
        <a:solidFill>
          <a:srgbClr val="A922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Traditional Programs</a:t>
          </a:r>
        </a:p>
      </dsp:txBody>
      <dsp:txXfrm rot="5400000">
        <a:off x="309834" y="442618"/>
        <a:ext cx="1460643" cy="885238"/>
      </dsp:txXfrm>
    </dsp:sp>
    <dsp:sp modelId="{8E4656F2-E371-410D-B7C6-7B3179CD3188}">
      <dsp:nvSpPr>
        <dsp:cNvPr id="0" name=""/>
        <dsp:cNvSpPr/>
      </dsp:nvSpPr>
      <dsp:spPr>
        <a:xfrm rot="5400000">
          <a:off x="2042285" y="0"/>
          <a:ext cx="1770476" cy="1770476"/>
        </a:xfrm>
        <a:prstGeom prst="upArrow">
          <a:avLst>
            <a:gd name="adj1" fmla="val 50000"/>
            <a:gd name="adj2" fmla="val 35000"/>
          </a:avLst>
        </a:prstGeom>
        <a:solidFill>
          <a:srgbClr val="A922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AI Programs</a:t>
          </a:r>
        </a:p>
      </dsp:txBody>
      <dsp:txXfrm rot="-5400000">
        <a:off x="2042286" y="442619"/>
        <a:ext cx="1460643" cy="88523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A41AA0-1D64-4AE3-B912-055BAD99CB2C}"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355537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41AA0-1D64-4AE3-B912-055BAD99CB2C}"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386363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41AA0-1D64-4AE3-B912-055BAD99CB2C}"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209372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41AA0-1D64-4AE3-B912-055BAD99CB2C}"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211844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A41AA0-1D64-4AE3-B912-055BAD99CB2C}"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237134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41AA0-1D64-4AE3-B912-055BAD99CB2C}"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391674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41AA0-1D64-4AE3-B912-055BAD99CB2C}" type="datetimeFigureOut">
              <a:rPr lang="en-GB" smtClean="0"/>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187150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A41AA0-1D64-4AE3-B912-055BAD99CB2C}"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35367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41AA0-1D64-4AE3-B912-055BAD99CB2C}"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39359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41AA0-1D64-4AE3-B912-055BAD99CB2C}"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133843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41AA0-1D64-4AE3-B912-055BAD99CB2C}"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4D90BD-A50D-4A76-9E0E-059C564D1C7B}" type="slidenum">
              <a:rPr lang="en-GB" smtClean="0"/>
              <a:t>‹#›</a:t>
            </a:fld>
            <a:endParaRPr lang="en-GB"/>
          </a:p>
        </p:txBody>
      </p:sp>
    </p:spTree>
    <p:extLst>
      <p:ext uri="{BB962C8B-B14F-4D97-AF65-F5344CB8AC3E}">
        <p14:creationId xmlns:p14="http://schemas.microsoft.com/office/powerpoint/2010/main" val="160019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41AA0-1D64-4AE3-B912-055BAD99CB2C}" type="datetimeFigureOut">
              <a:rPr lang="en-GB" smtClean="0"/>
              <a:t>28/02/2023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D90BD-A50D-4A76-9E0E-059C564D1C7B}" type="slidenum">
              <a:rPr lang="en-GB" smtClean="0"/>
              <a:t>‹#›</a:t>
            </a:fld>
            <a:endParaRPr lang="en-GB"/>
          </a:p>
        </p:txBody>
      </p:sp>
    </p:spTree>
    <p:extLst>
      <p:ext uri="{BB962C8B-B14F-4D97-AF65-F5344CB8AC3E}">
        <p14:creationId xmlns:p14="http://schemas.microsoft.com/office/powerpoint/2010/main" val="3652609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moke, fountain&#10;&#10;Description automatically generated">
            <a:extLst>
              <a:ext uri="{FF2B5EF4-FFF2-40B4-BE49-F238E27FC236}">
                <a16:creationId xmlns:a16="http://schemas.microsoft.com/office/drawing/2014/main" id="{F0E13965-AA30-4B60-9C85-606A988D55DD}"/>
              </a:ext>
            </a:extLst>
          </p:cNvPr>
          <p:cNvPicPr>
            <a:picLocks noChangeAspect="1"/>
          </p:cNvPicPr>
          <p:nvPr/>
        </p:nvPicPr>
        <p:blipFill rotWithShape="1">
          <a:blip r:embed="rId2">
            <a:extLst>
              <a:ext uri="{28A0092B-C50C-407E-A947-70E740481C1C}">
                <a14:useLocalDpi xmlns:a14="http://schemas.microsoft.com/office/drawing/2010/main" val="0"/>
              </a:ext>
            </a:extLst>
          </a:blip>
          <a:srcRect t="59868"/>
          <a:stretch/>
        </p:blipFill>
        <p:spPr>
          <a:xfrm>
            <a:off x="0" y="0"/>
            <a:ext cx="12192000" cy="68580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D16B4B2D-2924-4C61-BE3C-F7D091E05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368300"/>
            <a:ext cx="2417910" cy="540000"/>
          </a:xfrm>
          <a:prstGeom prst="rect">
            <a:avLst/>
          </a:prstGeom>
        </p:spPr>
      </p:pic>
      <p:sp>
        <p:nvSpPr>
          <p:cNvPr id="8" name="Rectangle 7">
            <a:extLst>
              <a:ext uri="{FF2B5EF4-FFF2-40B4-BE49-F238E27FC236}">
                <a16:creationId xmlns:a16="http://schemas.microsoft.com/office/drawing/2014/main" id="{D47F80BC-754F-4B01-89DC-BD2E17A7E8AE}"/>
              </a:ext>
            </a:extLst>
          </p:cNvPr>
          <p:cNvSpPr/>
          <p:nvPr/>
        </p:nvSpPr>
        <p:spPr>
          <a:xfrm>
            <a:off x="5029200" y="1782752"/>
            <a:ext cx="7162800" cy="4191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5F03DC8-D9E0-455E-83E9-7DB93993E639}"/>
              </a:ext>
            </a:extLst>
          </p:cNvPr>
          <p:cNvSpPr txBox="1"/>
          <p:nvPr/>
        </p:nvSpPr>
        <p:spPr>
          <a:xfrm>
            <a:off x="5540829" y="2264229"/>
            <a:ext cx="6003471" cy="2723823"/>
          </a:xfrm>
          <a:prstGeom prst="rect">
            <a:avLst/>
          </a:prstGeom>
          <a:noFill/>
        </p:spPr>
        <p:txBody>
          <a:bodyPr wrap="square" rtlCol="0">
            <a:spAutoFit/>
          </a:bodyPr>
          <a:lstStyle/>
          <a:p>
            <a:r>
              <a:rPr lang="en-GB" sz="4800" dirty="0">
                <a:solidFill>
                  <a:schemeClr val="bg1">
                    <a:lumMod val="95000"/>
                  </a:schemeClr>
                </a:solidFill>
                <a:latin typeface="Lato Light" panose="020B0604020202020204" pitchFamily="34" charset="0"/>
                <a:ea typeface="Lato Light" panose="020B0604020202020204" pitchFamily="34" charset="0"/>
                <a:cs typeface="Lato Light" panose="020B0604020202020204" pitchFamily="34" charset="0"/>
              </a:rPr>
              <a:t>Claims Against Big Tech </a:t>
            </a:r>
          </a:p>
          <a:p>
            <a:endParaRPr lang="en-GB" sz="2500" dirty="0">
              <a:solidFill>
                <a:schemeClr val="bg1">
                  <a:lumMod val="95000"/>
                </a:schemeClr>
              </a:solidFill>
              <a:latin typeface="Lato Light" panose="020B0604020202020204" pitchFamily="34" charset="0"/>
              <a:ea typeface="Lato Light" panose="020B0604020202020204" pitchFamily="34" charset="0"/>
              <a:cs typeface="Lato Light" panose="020B0604020202020204" pitchFamily="34" charset="0"/>
            </a:endParaRPr>
          </a:p>
          <a:p>
            <a:r>
              <a:rPr lang="en-GB" sz="2500" dirty="0">
                <a:solidFill>
                  <a:schemeClr val="bg1">
                    <a:lumMod val="95000"/>
                  </a:schemeClr>
                </a:solidFill>
                <a:latin typeface="Lato Light" panose="020B0604020202020204" pitchFamily="34" charset="0"/>
                <a:ea typeface="Lato Light" panose="020B0604020202020204" pitchFamily="34" charset="0"/>
                <a:cs typeface="Lato Light" panose="020B0604020202020204" pitchFamily="34" charset="0"/>
              </a:rPr>
              <a:t>Giles Wheeler KC, Niamh Cleary, and Jacob Turner, Fountain Court Chambers </a:t>
            </a:r>
          </a:p>
        </p:txBody>
      </p:sp>
    </p:spTree>
    <p:extLst>
      <p:ext uri="{BB962C8B-B14F-4D97-AF65-F5344CB8AC3E}">
        <p14:creationId xmlns:p14="http://schemas.microsoft.com/office/powerpoint/2010/main" val="332442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Defining AI</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
        <p:nvSpPr>
          <p:cNvPr id="2" name="2 Marcador de contenido">
            <a:extLst>
              <a:ext uri="{FF2B5EF4-FFF2-40B4-BE49-F238E27FC236}">
                <a16:creationId xmlns:a16="http://schemas.microsoft.com/office/drawing/2014/main" id="{0F2E34FC-168C-F963-2B8B-FAFA3C62B856}"/>
              </a:ext>
            </a:extLst>
          </p:cNvPr>
          <p:cNvSpPr txBox="1">
            <a:spLocks/>
          </p:cNvSpPr>
          <p:nvPr/>
        </p:nvSpPr>
        <p:spPr>
          <a:xfrm>
            <a:off x="1295400" y="1233907"/>
            <a:ext cx="10273917" cy="520314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rgbClr val="0070C0"/>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lumMod val="50000"/>
                    <a:lumOff val="50000"/>
                  </a:schemeClr>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rgbClr val="00B0F0"/>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685800" lvl="4" indent="0">
              <a:buNone/>
            </a:pPr>
            <a:r>
              <a:rPr lang="en-GB" sz="3100" b="1" dirty="0">
                <a:solidFill>
                  <a:schemeClr val="tx1"/>
                </a:solidFill>
                <a:latin typeface="Lato" panose="020F0502020204030203" pitchFamily="34" charset="0"/>
                <a:ea typeface="Lato" panose="020F0502020204030203" pitchFamily="34" charset="0"/>
                <a:cs typeface="Lato" panose="020F0502020204030203" pitchFamily="34" charset="0"/>
              </a:rPr>
              <a:t>European Commission – AI Act  </a:t>
            </a:r>
            <a:br>
              <a:rPr lang="en-GB" sz="3100" b="1" dirty="0">
                <a:solidFill>
                  <a:schemeClr val="tx1"/>
                </a:solidFill>
                <a:latin typeface="Lato" panose="020F0502020204030203" pitchFamily="34" charset="0"/>
                <a:ea typeface="Lato" panose="020F0502020204030203" pitchFamily="34" charset="0"/>
                <a:cs typeface="Lato" panose="020F0502020204030203" pitchFamily="34" charset="0"/>
              </a:rPr>
            </a:br>
            <a:r>
              <a:rPr lang="en-GB" sz="2300" dirty="0">
                <a:solidFill>
                  <a:schemeClr val="tx1"/>
                </a:solidFill>
                <a:latin typeface="Lato" panose="020F0502020204030203" pitchFamily="34" charset="0"/>
                <a:ea typeface="Lato" panose="020F0502020204030203" pitchFamily="34" charset="0"/>
                <a:cs typeface="Lato" panose="020F0502020204030203" pitchFamily="34" charset="0"/>
              </a:rPr>
              <a:t>Draft of 25 November 2022</a:t>
            </a:r>
          </a:p>
          <a:p>
            <a:pPr marL="685800" lvl="4" indent="0">
              <a:buNone/>
            </a:pPr>
            <a:endParaRPr lang="en-GB"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685800" lvl="4" indent="0" algn="just">
              <a:buNone/>
            </a:pP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Art. 3 (1) ‘artificial intelligence system’ (AI system) means </a:t>
            </a:r>
          </a:p>
          <a:p>
            <a:pPr marL="685800" lvl="4" indent="0" algn="just">
              <a:buNone/>
            </a:pPr>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685800" lvl="4" indent="0" algn="just">
              <a:buNone/>
            </a:pP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a system that is designed to operate with elements of </a:t>
            </a:r>
            <a:r>
              <a:rPr lang="en-US" sz="2400" b="1" u="sng" dirty="0">
                <a:solidFill>
                  <a:schemeClr val="tx1"/>
                </a:solidFill>
                <a:latin typeface="Lato" panose="020F0502020204030203" pitchFamily="34" charset="0"/>
                <a:ea typeface="Lato" panose="020F0502020204030203" pitchFamily="34" charset="0"/>
                <a:cs typeface="Lato" panose="020F0502020204030203" pitchFamily="34" charset="0"/>
              </a:rPr>
              <a:t>autonomy</a:t>
            </a: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 </a:t>
            </a:r>
          </a:p>
          <a:p>
            <a:pPr marL="685800" lvl="4" indent="0" algn="just">
              <a:buNone/>
            </a:pP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and that, </a:t>
            </a:r>
          </a:p>
          <a:p>
            <a:pPr marL="685800" lvl="4" indent="0" algn="just">
              <a:buNone/>
            </a:pPr>
            <a:endParaRPr 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685800" lvl="4" indent="0" algn="just">
              <a:buNone/>
            </a:pP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based on machine and/or human-provided data and inputs, infers how to achieve a given set of objectives using machine learning and/or logic- and knowledge based approaches, and produces system-generated outputs such as content (generative AI systems), predictions, recommendations or decisions, influencing the environments with which the AI system interacts;</a:t>
            </a:r>
            <a:endParaRPr lang="en-GB"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lvl="3"/>
            <a:endParaRPr lang="en-GB" sz="2000" dirty="0"/>
          </a:p>
          <a:p>
            <a:pPr lvl="2"/>
            <a:endParaRPr lang="en-GB" sz="2000" dirty="0"/>
          </a:p>
          <a:p>
            <a:pPr lvl="2"/>
            <a:endParaRPr lang="en-GB" sz="2400" dirty="0"/>
          </a:p>
        </p:txBody>
      </p:sp>
    </p:spTree>
    <p:extLst>
      <p:ext uri="{BB962C8B-B14F-4D97-AF65-F5344CB8AC3E}">
        <p14:creationId xmlns:p14="http://schemas.microsoft.com/office/powerpoint/2010/main" val="2048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i="1" dirty="0">
                <a:solidFill>
                  <a:srgbClr val="A92220"/>
                </a:solidFill>
                <a:latin typeface="Lato" panose="020F0502020204030203" pitchFamily="34" charset="0"/>
              </a:rPr>
              <a:t>Drivers v Uber BV and Ola Cabs BV</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pic>
        <p:nvPicPr>
          <p:cNvPr id="2" name="Afbeelding 2" descr="Afbeelding met tekst&#10;&#10;Automatisch gegenereerde beschrijving">
            <a:extLst>
              <a:ext uri="{FF2B5EF4-FFF2-40B4-BE49-F238E27FC236}">
                <a16:creationId xmlns:a16="http://schemas.microsoft.com/office/drawing/2014/main" id="{B4929BF8-6AF5-70C8-6F1C-B1C96F730F5A}"/>
              </a:ext>
            </a:extLst>
          </p:cNvPr>
          <p:cNvPicPr>
            <a:picLocks noChangeAspect="1"/>
          </p:cNvPicPr>
          <p:nvPr/>
        </p:nvPicPr>
        <p:blipFill>
          <a:blip r:embed="rId3"/>
          <a:stretch>
            <a:fillRect/>
          </a:stretch>
        </p:blipFill>
        <p:spPr>
          <a:xfrm>
            <a:off x="3170375" y="1603239"/>
            <a:ext cx="6255341" cy="5169977"/>
          </a:xfrm>
          <a:prstGeom prst="rect">
            <a:avLst/>
          </a:prstGeom>
        </p:spPr>
      </p:pic>
      <p:sp>
        <p:nvSpPr>
          <p:cNvPr id="3" name="TextBox 2">
            <a:extLst>
              <a:ext uri="{FF2B5EF4-FFF2-40B4-BE49-F238E27FC236}">
                <a16:creationId xmlns:a16="http://schemas.microsoft.com/office/drawing/2014/main" id="{65A2026A-A169-4332-86CF-ABF5386B250B}"/>
              </a:ext>
            </a:extLst>
          </p:cNvPr>
          <p:cNvSpPr txBox="1"/>
          <p:nvPr/>
        </p:nvSpPr>
        <p:spPr>
          <a:xfrm>
            <a:off x="2639285" y="1233907"/>
            <a:ext cx="4572000" cy="369332"/>
          </a:xfrm>
          <a:prstGeom prst="rect">
            <a:avLst/>
          </a:prstGeom>
          <a:noFill/>
        </p:spPr>
        <p:txBody>
          <a:bodyPr wrap="square">
            <a:spAutoFit/>
          </a:bodyPr>
          <a:lstStyle/>
          <a:p>
            <a:pPr marL="534988" indent="0">
              <a:buNone/>
            </a:pPr>
            <a:r>
              <a:rPr lang="nl-NL" sz="1800" b="1" noProof="1"/>
              <a:t>Notification to Drivers</a:t>
            </a:r>
          </a:p>
        </p:txBody>
      </p:sp>
    </p:spTree>
    <p:extLst>
      <p:ext uri="{BB962C8B-B14F-4D97-AF65-F5344CB8AC3E}">
        <p14:creationId xmlns:p14="http://schemas.microsoft.com/office/powerpoint/2010/main" val="375720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pic>
        <p:nvPicPr>
          <p:cNvPr id="2" name="Picture 2" descr="Uber – Logos Download">
            <a:extLst>
              <a:ext uri="{FF2B5EF4-FFF2-40B4-BE49-F238E27FC236}">
                <a16:creationId xmlns:a16="http://schemas.microsoft.com/office/drawing/2014/main" id="{C3AD1026-9D7C-8FF4-ABE0-71A413054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233" y="896293"/>
            <a:ext cx="1639866" cy="16398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479270E-5ADB-7429-193E-AACFA3F8D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366" y="2401821"/>
            <a:ext cx="7416867" cy="3712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F08AA0C-4963-DB4E-468E-69DE140D0DD7}"/>
              </a:ext>
            </a:extLst>
          </p:cNvPr>
          <p:cNvPicPr>
            <a:picLocks noChangeAspect="1"/>
          </p:cNvPicPr>
          <p:nvPr/>
        </p:nvPicPr>
        <p:blipFill>
          <a:blip r:embed="rId5"/>
          <a:stretch>
            <a:fillRect/>
          </a:stretch>
        </p:blipFill>
        <p:spPr>
          <a:xfrm>
            <a:off x="3712560" y="1002635"/>
            <a:ext cx="6042423" cy="1356806"/>
          </a:xfrm>
          <a:prstGeom prst="rect">
            <a:avLst/>
          </a:prstGeom>
        </p:spPr>
      </p:pic>
      <p:sp>
        <p:nvSpPr>
          <p:cNvPr id="10" name="TextBox 9">
            <a:extLst>
              <a:ext uri="{FF2B5EF4-FFF2-40B4-BE49-F238E27FC236}">
                <a16:creationId xmlns:a16="http://schemas.microsoft.com/office/drawing/2014/main" id="{C41D5674-AC7F-FE8F-9809-BDBB2E7FD792}"/>
              </a:ext>
            </a:extLst>
          </p:cNvPr>
          <p:cNvSpPr txBox="1"/>
          <p:nvPr/>
        </p:nvSpPr>
        <p:spPr>
          <a:xfrm>
            <a:off x="3121365" y="6153425"/>
            <a:ext cx="7167485" cy="307777"/>
          </a:xfrm>
          <a:prstGeom prst="rect">
            <a:avLst/>
          </a:prstGeom>
          <a:noFill/>
        </p:spPr>
        <p:txBody>
          <a:bodyPr wrap="square">
            <a:spAutoFit/>
          </a:bodyPr>
          <a:lstStyle/>
          <a:p>
            <a:r>
              <a:rPr lang="en-GB" sz="1400" dirty="0"/>
              <a:t>Source: https://eng.uber.com/advanced-technologies-detecting-preventing-fraud-uber/</a:t>
            </a:r>
          </a:p>
        </p:txBody>
      </p:sp>
    </p:spTree>
    <p:extLst>
      <p:ext uri="{BB962C8B-B14F-4D97-AF65-F5344CB8AC3E}">
        <p14:creationId xmlns:p14="http://schemas.microsoft.com/office/powerpoint/2010/main" val="150327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GDPR Right to an explanation </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233907"/>
            <a:ext cx="8382000" cy="5247590"/>
          </a:xfrm>
          <a:prstGeom prst="rect">
            <a:avLst/>
          </a:prstGeom>
          <a:noFill/>
        </p:spPr>
        <p:txBody>
          <a:bodyPr wrap="square" rtlCol="0">
            <a:spAutoFit/>
          </a:bodyPr>
          <a:lstStyle/>
          <a:p>
            <a:r>
              <a:rPr lang="en-US" sz="2000" dirty="0">
                <a:latin typeface="Lato" panose="020F0502020204030203" pitchFamily="34" charset="0"/>
              </a:rPr>
              <a:t>Articles 13(2)(f), 14(2)(g) and 15(1)(h) GDPR require data controller to:</a:t>
            </a:r>
          </a:p>
          <a:p>
            <a:endParaRPr lang="en-US" sz="2500" dirty="0">
              <a:latin typeface="Lato" panose="020F0502020204030203" pitchFamily="34" charset="0"/>
            </a:endParaRPr>
          </a:p>
          <a:p>
            <a:r>
              <a:rPr lang="en-US" sz="2000" dirty="0">
                <a:latin typeface="Lato" panose="020F0502020204030203" pitchFamily="34" charset="0"/>
              </a:rPr>
              <a:t>…provide the data subject with the following further information necessary to ensure fair and transparent processing: the existence of automated decision-making, including profiling… and, at least in those cases, </a:t>
            </a:r>
            <a:r>
              <a:rPr lang="en-US" sz="2000" b="1" dirty="0">
                <a:latin typeface="Lato" panose="020F0502020204030203" pitchFamily="34" charset="0"/>
              </a:rPr>
              <a:t>meaningful information about the logic involved</a:t>
            </a:r>
            <a:r>
              <a:rPr lang="en-US" sz="2000" dirty="0">
                <a:latin typeface="Lato" panose="020F0502020204030203" pitchFamily="34" charset="0"/>
              </a:rPr>
              <a:t>, as well as the significance and the envisaged consequences of such processing for the data subject. </a:t>
            </a:r>
          </a:p>
          <a:p>
            <a:endParaRPr lang="en-US" sz="2500" dirty="0">
              <a:latin typeface="Lato" panose="020F0502020204030203" pitchFamily="34" charset="0"/>
            </a:endParaRPr>
          </a:p>
          <a:p>
            <a:r>
              <a:rPr lang="en-US" sz="2000" dirty="0">
                <a:latin typeface="Lato" panose="020F0502020204030203" pitchFamily="34" charset="0"/>
              </a:rPr>
              <a:t>Recital 71:</a:t>
            </a:r>
          </a:p>
          <a:p>
            <a:endParaRPr lang="en-US" sz="2500" dirty="0">
              <a:latin typeface="Lato" panose="020F0502020204030203" pitchFamily="34" charset="0"/>
            </a:endParaRPr>
          </a:p>
          <a:p>
            <a:r>
              <a:rPr lang="en-US" sz="2000" dirty="0">
                <a:latin typeface="Lato" panose="020F0502020204030203" pitchFamily="34" charset="0"/>
              </a:rPr>
              <a:t>In any case, such processing should be subject to suitable safeguards, which should include specific information to the data subject and the right to obtain human intervention, to express his or her point of view, to obtain an explanation of the decision reached after such assessment and to challenge the decision.</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74044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1169551"/>
          </a:xfrm>
          <a:prstGeom prst="rect">
            <a:avLst/>
          </a:prstGeom>
          <a:noFill/>
        </p:spPr>
        <p:txBody>
          <a:bodyPr wrap="square" rtlCol="0">
            <a:spAutoFit/>
          </a:bodyPr>
          <a:lstStyle/>
          <a:p>
            <a:r>
              <a:rPr lang="en-GB" sz="3500" dirty="0">
                <a:solidFill>
                  <a:srgbClr val="A92220"/>
                </a:solidFill>
                <a:latin typeface="Lato" panose="020F0502020204030203" pitchFamily="34" charset="0"/>
              </a:rPr>
              <a:t>Right not to be subject to automated decision-making</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4401205"/>
          </a:xfrm>
          <a:prstGeom prst="rect">
            <a:avLst/>
          </a:prstGeom>
          <a:noFill/>
        </p:spPr>
        <p:txBody>
          <a:bodyPr wrap="square" rtlCol="0">
            <a:spAutoFit/>
          </a:bodyPr>
          <a:lstStyle/>
          <a:p>
            <a:r>
              <a:rPr lang="en-US" sz="2000" dirty="0">
                <a:latin typeface="Lato" panose="020F0502020204030203" pitchFamily="34" charset="0"/>
              </a:rPr>
              <a:t>Article 22 GDPR:</a:t>
            </a:r>
          </a:p>
          <a:p>
            <a:endParaRPr lang="en-US" sz="2000" dirty="0">
              <a:latin typeface="Lato" panose="020F0502020204030203" pitchFamily="34" charset="0"/>
            </a:endParaRPr>
          </a:p>
          <a:p>
            <a:r>
              <a:rPr lang="en-US" sz="2000" dirty="0">
                <a:latin typeface="Lato" panose="020F0502020204030203" pitchFamily="34" charset="0"/>
              </a:rPr>
              <a:t>1.</a:t>
            </a:r>
            <a:r>
              <a:rPr lang="en-US" sz="2000" b="1" dirty="0">
                <a:latin typeface="Lato" panose="020F0502020204030203" pitchFamily="34" charset="0"/>
              </a:rPr>
              <a:t> The data subject shall have the right not to be subject to a decision based solely on automated processing, including profiling, which produces legal effects concerning him or her or similarly significantly affects him or her. </a:t>
            </a:r>
          </a:p>
          <a:p>
            <a:endParaRPr lang="en-US" sz="2000" dirty="0">
              <a:latin typeface="Lato" panose="020F0502020204030203" pitchFamily="34" charset="0"/>
            </a:endParaRPr>
          </a:p>
          <a:p>
            <a:r>
              <a:rPr lang="en-US" sz="2000" dirty="0">
                <a:latin typeface="Lato" panose="020F0502020204030203" pitchFamily="34" charset="0"/>
              </a:rPr>
              <a:t>2. Paragraph 1 shall not apply if the decision:</a:t>
            </a:r>
          </a:p>
          <a:p>
            <a:r>
              <a:rPr lang="en-US" sz="2000" dirty="0">
                <a:latin typeface="Lato" panose="020F0502020204030203" pitchFamily="34" charset="0"/>
              </a:rPr>
              <a:t>(a) is necessary for entering into, or performance of, a contract between the data subject and a data controller;</a:t>
            </a:r>
          </a:p>
          <a:p>
            <a:r>
              <a:rPr lang="en-US" sz="2000" dirty="0">
                <a:latin typeface="Lato" panose="020F0502020204030203" pitchFamily="34" charset="0"/>
              </a:rPr>
              <a:t>(b) is </a:t>
            </a:r>
            <a:r>
              <a:rPr lang="en-US" sz="2000" dirty="0" err="1">
                <a:latin typeface="Lato" panose="020F0502020204030203" pitchFamily="34" charset="0"/>
              </a:rPr>
              <a:t>authorised</a:t>
            </a:r>
            <a:r>
              <a:rPr lang="en-US" sz="2000" dirty="0">
                <a:latin typeface="Lato" panose="020F0502020204030203" pitchFamily="34" charset="0"/>
              </a:rPr>
              <a:t> by Union or Member State law to which the controller is subject and which also lays down suitable measures to safeguard the data subject's rights and freedoms and legitimate interests; or </a:t>
            </a:r>
          </a:p>
          <a:p>
            <a:r>
              <a:rPr lang="en-US" sz="2000" dirty="0">
                <a:latin typeface="Lato" panose="020F0502020204030203" pitchFamily="34" charset="0"/>
              </a:rPr>
              <a:t>(c) is based on the data subject's explicit consent.</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249582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The first instance judgments</a:t>
            </a:r>
          </a:p>
        </p:txBody>
      </p:sp>
      <p:sp>
        <p:nvSpPr>
          <p:cNvPr id="9" name="TextBox 8">
            <a:extLst>
              <a:ext uri="{FF2B5EF4-FFF2-40B4-BE49-F238E27FC236}">
                <a16:creationId xmlns:a16="http://schemas.microsoft.com/office/drawing/2014/main" id="{D188C855-ABE6-47C9-B26D-A93EFDDF107C}"/>
              </a:ext>
            </a:extLst>
          </p:cNvPr>
          <p:cNvSpPr txBox="1"/>
          <p:nvPr/>
        </p:nvSpPr>
        <p:spPr>
          <a:xfrm>
            <a:off x="1803526" y="1138942"/>
            <a:ext cx="9156574"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Court rejects companies’ attempt to rely on security concerns to block disclosure of meaningful information on fraud detection systems</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8" indent="-342900" algn="just">
              <a:spcBef>
                <a:spcPts val="0"/>
              </a:spcBef>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Drivers succeed under Article 15 information request against Ola:</a:t>
            </a:r>
          </a:p>
          <a:p>
            <a:pPr marL="0" lvl="8" algn="just">
              <a:spcBef>
                <a:spcPts val="0"/>
              </a:spcBef>
              <a:buClr>
                <a:srgbClr val="C00000"/>
              </a:buClr>
            </a:pPr>
            <a:endParaRPr lang="en-GB" sz="2000" dirty="0">
              <a:latin typeface="Lato" panose="020F0502020204030203" pitchFamily="34" charset="0"/>
              <a:ea typeface="Lato" panose="020F0502020204030203" pitchFamily="34" charset="0"/>
              <a:cs typeface="Lato" panose="020F0502020204030203" pitchFamily="34" charset="0"/>
            </a:endParaRPr>
          </a:p>
          <a:p>
            <a:pPr marL="914400" lvl="8" algn="just">
              <a:buClr>
                <a:srgbClr val="C00000"/>
              </a:buClr>
            </a:pPr>
            <a:r>
              <a:rPr lang="en-GB" sz="2000" dirty="0">
                <a:latin typeface="Lato" panose="020F0502020204030203" pitchFamily="34" charset="0"/>
                <a:ea typeface="Lato" panose="020F0502020204030203" pitchFamily="34" charset="0"/>
                <a:cs typeface="Lato" panose="020F0502020204030203" pitchFamily="34" charset="0"/>
              </a:rPr>
              <a:t>“</a:t>
            </a:r>
            <a:r>
              <a:rPr lang="en-US" sz="2000" i="1" dirty="0">
                <a:latin typeface="Lato" panose="020F0502020204030203" pitchFamily="34" charset="0"/>
                <a:ea typeface="Lato" panose="020F0502020204030203" pitchFamily="34" charset="0"/>
                <a:cs typeface="Lato" panose="020F0502020204030203" pitchFamily="34" charset="0"/>
              </a:rPr>
              <a:t>Ola must provide [the drivers] with information </a:t>
            </a:r>
            <a:r>
              <a:rPr lang="en-US" sz="2000" b="1" i="1" dirty="0">
                <a:latin typeface="Lato" panose="020F0502020204030203" pitchFamily="34" charset="0"/>
                <a:ea typeface="Lato" panose="020F0502020204030203" pitchFamily="34" charset="0"/>
                <a:cs typeface="Lato" panose="020F0502020204030203" pitchFamily="34" charset="0"/>
              </a:rPr>
              <a:t>that makes the choices made, data used and assumptions on the basis of which the automated decision is taken transparent and verifiable</a:t>
            </a:r>
            <a:r>
              <a:rPr lang="en-US" sz="2000" i="1" dirty="0">
                <a:latin typeface="Lato" panose="020F0502020204030203" pitchFamily="34" charset="0"/>
                <a:ea typeface="Lato" panose="020F0502020204030203" pitchFamily="34" charset="0"/>
                <a:cs typeface="Lato" panose="020F0502020204030203" pitchFamily="34" charset="0"/>
              </a:rPr>
              <a:t>. Ola must communicate the main assessment criteria and their role in the automated decision to [the drivers], so that they can understand the criteria on the basis of which the decisions were taken and they are able to check the correctness and lawfulness of the data processing</a:t>
            </a:r>
            <a:r>
              <a:rPr lang="en-US" sz="2000" dirty="0">
                <a:latin typeface="Lato" panose="020F0502020204030203" pitchFamily="34" charset="0"/>
                <a:ea typeface="Lato" panose="020F0502020204030203" pitchFamily="34" charset="0"/>
                <a:cs typeface="Lato" panose="020F0502020204030203" pitchFamily="34" charset="0"/>
              </a:rPr>
              <a:t>” </a:t>
            </a:r>
          </a:p>
          <a:p>
            <a:pPr marL="0" lvl="8" algn="just">
              <a:spcBef>
                <a:spcPts val="0"/>
              </a:spcBef>
              <a:buClr>
                <a:srgbClr val="C00000"/>
              </a:buCl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8" indent="-342900" algn="just">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Uber persuades court that decisions on fraud detection are not taken solely by AI, because human moderators check and verify the results</a:t>
            </a:r>
            <a:endParaRPr lang="en-US" sz="20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244972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ICO’s Focus on Algorithms</a:t>
            </a:r>
          </a:p>
        </p:txBody>
      </p:sp>
      <p:sp>
        <p:nvSpPr>
          <p:cNvPr id="9" name="TextBox 8">
            <a:extLst>
              <a:ext uri="{FF2B5EF4-FFF2-40B4-BE49-F238E27FC236}">
                <a16:creationId xmlns:a16="http://schemas.microsoft.com/office/drawing/2014/main" id="{D188C855-ABE6-47C9-B26D-A93EFDDF107C}"/>
              </a:ext>
            </a:extLst>
          </p:cNvPr>
          <p:cNvSpPr txBox="1"/>
          <p:nvPr/>
        </p:nvSpPr>
        <p:spPr>
          <a:xfrm>
            <a:off x="1803525" y="1138942"/>
            <a:ext cx="9522359"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3-year plan released in July 2022</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Focus includes: </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800100" lvl="1" indent="-342900">
              <a:buFont typeface="Courier New" panose="02070309020205020404" pitchFamily="49" charset="0"/>
              <a:buChar char="o"/>
            </a:pPr>
            <a:r>
              <a:rPr lang="en-US" sz="2000" dirty="0">
                <a:latin typeface="Lato" panose="020F0502020204030203" pitchFamily="34" charset="0"/>
                <a:ea typeface="Lato" panose="020F0502020204030203" pitchFamily="34" charset="0"/>
                <a:cs typeface="Lato" panose="020F0502020204030203" pitchFamily="34" charset="0"/>
              </a:rPr>
              <a:t>“</a:t>
            </a:r>
            <a:r>
              <a:rPr lang="en-US" sz="2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looking at the use of algorithms within the benefits system;</a:t>
            </a:r>
          </a:p>
          <a:p>
            <a:pPr marL="800100" lvl="1" indent="-342900">
              <a:buFont typeface="Courier New" panose="02070309020205020404" pitchFamily="49" charset="0"/>
              <a:buChar char="o"/>
            </a:pPr>
            <a:r>
              <a:rPr lang="en-US" sz="2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considering the impact the use AI in recruitment could be having on neurodiverse people or ethnic minorities, who weren’t part of the testing for this software</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endParaRPr lang="en-US" sz="2000" dirty="0">
              <a:latin typeface="Lato" panose="020F0502020204030203" pitchFamily="34" charset="0"/>
              <a:ea typeface="Lato" panose="020F0502020204030203" pitchFamily="34" charset="0"/>
              <a:cs typeface="Lato" panose="020F0502020204030203" pitchFamily="34" charset="0"/>
            </a:endParaRPr>
          </a:p>
          <a:p>
            <a:pPr marL="342900" lvl="8" indent="-342900" algn="just">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Deputy Commissioner, Stephen Bonner (October 2022): “</a:t>
            </a:r>
            <a:r>
              <a:rPr lang="en-US" sz="2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As it stands, we are yet to see any emotion AI technology develop in a way that satisfies data protection requirements, and have more general questions about proportionality, fairness and transparency in this area</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r>
              <a:rPr lang="en-GB"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marL="342900" lvl="8" indent="-342900" algn="just">
              <a:buFont typeface="Arial" panose="020B0604020202020204" pitchFamily="34" charset="0"/>
              <a:buChar char="•"/>
            </a:pPr>
            <a:endParaRPr lang="en-GB" sz="2000" dirty="0">
              <a:latin typeface="Lato" panose="020F0502020204030203" pitchFamily="34" charset="0"/>
              <a:ea typeface="Lato" panose="020F0502020204030203" pitchFamily="34" charset="0"/>
              <a:cs typeface="Lato" panose="020F0502020204030203" pitchFamily="34" charset="0"/>
            </a:endParaRPr>
          </a:p>
          <a:p>
            <a:pPr marL="342900" lvl="8" indent="-342900" algn="just">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Powers to constrain AI use may be reduced in UK by new Data Protection and Digital Information Bill</a:t>
            </a:r>
            <a:endParaRPr lang="en-US" sz="20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335630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Rohingya Google Claim </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1631216"/>
          </a:xfrm>
          <a:prstGeom prst="rect">
            <a:avLst/>
          </a:prstGeom>
          <a:noFill/>
        </p:spPr>
        <p:txBody>
          <a:bodyPr wrap="square" rtlCol="0">
            <a:spAutoFit/>
          </a:bodyPr>
          <a:lstStyle/>
          <a:p>
            <a:r>
              <a:rPr lang="en-GB" sz="2500" dirty="0">
                <a:latin typeface="Lato" panose="020F0502020204030203" pitchFamily="34" charset="0"/>
              </a:rPr>
              <a:t>A novel duty of care? </a:t>
            </a:r>
          </a:p>
          <a:p>
            <a:endParaRPr lang="en-GB" sz="2500" dirty="0">
              <a:latin typeface="Lato" panose="020F0502020204030203" pitchFamily="34" charset="0"/>
            </a:endParaRPr>
          </a:p>
          <a:p>
            <a:r>
              <a:rPr lang="en-GB" sz="2500" dirty="0">
                <a:latin typeface="Lato" panose="020F0502020204030203" pitchFamily="34" charset="0"/>
              </a:rPr>
              <a:t>Tension between the traditional view of social media “platforms” and Meta’s use of algorithms </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263580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86FB6-C12B-4420-9A5E-B5ABBC98CEB6}"/>
              </a:ext>
            </a:extLst>
          </p:cNvPr>
          <p:cNvSpPr/>
          <p:nvPr/>
        </p:nvSpPr>
        <p:spPr>
          <a:xfrm>
            <a:off x="0" y="6358566"/>
            <a:ext cx="12192000" cy="499434"/>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409FC38-00F0-48EA-8446-F55F6BB45564}"/>
              </a:ext>
            </a:extLst>
          </p:cNvPr>
          <p:cNvSpPr/>
          <p:nvPr/>
        </p:nvSpPr>
        <p:spPr>
          <a:xfrm>
            <a:off x="0" y="4665980"/>
            <a:ext cx="12192000" cy="45719"/>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C2CC679-AD4A-4888-A973-4E14EC469F5F}"/>
              </a:ext>
            </a:extLst>
          </p:cNvPr>
          <p:cNvSpPr txBox="1"/>
          <p:nvPr/>
        </p:nvSpPr>
        <p:spPr>
          <a:xfrm>
            <a:off x="558800" y="5004218"/>
            <a:ext cx="5384800" cy="1061829"/>
          </a:xfrm>
          <a:prstGeom prst="rect">
            <a:avLst/>
          </a:prstGeom>
          <a:noFill/>
        </p:spPr>
        <p:txBody>
          <a:bodyPr wrap="square" rtlCol="0">
            <a:spAutoFit/>
          </a:bodyPr>
          <a:lstStyle/>
          <a:p>
            <a:r>
              <a:rPr lang="en-GB" sz="1500" dirty="0">
                <a:solidFill>
                  <a:schemeClr val="bg1">
                    <a:lumMod val="95000"/>
                  </a:schemeClr>
                </a:solidFill>
                <a:latin typeface="Lato" panose="020F0502020204030203" pitchFamily="34" charset="0"/>
              </a:rPr>
              <a:t>London</a:t>
            </a:r>
          </a:p>
          <a:p>
            <a:endParaRPr lang="en-GB" sz="1200" dirty="0">
              <a:solidFill>
                <a:schemeClr val="bg1">
                  <a:lumMod val="95000"/>
                </a:schemeClr>
              </a:solidFill>
              <a:latin typeface="Lato Bold" panose="020F0802020204030203" pitchFamily="34" charset="0"/>
            </a:endParaRPr>
          </a:p>
          <a:p>
            <a:r>
              <a:rPr lang="en-GB" sz="1200" dirty="0">
                <a:solidFill>
                  <a:schemeClr val="bg1">
                    <a:lumMod val="95000"/>
                  </a:schemeClr>
                </a:solidFill>
                <a:latin typeface="Lato Bold" panose="020F0802020204030203" pitchFamily="34" charset="0"/>
              </a:rPr>
              <a:t>Fountain Court Chambers</a:t>
            </a:r>
          </a:p>
          <a:p>
            <a:r>
              <a:rPr lang="en-GB" sz="1200" dirty="0">
                <a:solidFill>
                  <a:schemeClr val="bg1">
                    <a:lumMod val="95000"/>
                  </a:schemeClr>
                </a:solidFill>
                <a:latin typeface="Lato" panose="020F0502020204030203" pitchFamily="34" charset="0"/>
              </a:rPr>
              <a:t>Fountain Court, Temple, London, EC4Y 9DH</a:t>
            </a:r>
          </a:p>
          <a:p>
            <a:r>
              <a:rPr lang="en-GB" sz="1200" dirty="0">
                <a:solidFill>
                  <a:schemeClr val="bg1">
                    <a:lumMod val="95000"/>
                  </a:schemeClr>
                </a:solidFill>
                <a:latin typeface="Lato" panose="020F0502020204030203" pitchFamily="34" charset="0"/>
              </a:rPr>
              <a:t>T   +44 (0)20 7583 3335</a:t>
            </a:r>
          </a:p>
        </p:txBody>
      </p:sp>
      <p:sp>
        <p:nvSpPr>
          <p:cNvPr id="7" name="TextBox 6">
            <a:extLst>
              <a:ext uri="{FF2B5EF4-FFF2-40B4-BE49-F238E27FC236}">
                <a16:creationId xmlns:a16="http://schemas.microsoft.com/office/drawing/2014/main" id="{AE776CE0-7329-44AF-860D-EB39F0235A3D}"/>
              </a:ext>
            </a:extLst>
          </p:cNvPr>
          <p:cNvSpPr txBox="1"/>
          <p:nvPr/>
        </p:nvSpPr>
        <p:spPr>
          <a:xfrm>
            <a:off x="5067300" y="5004218"/>
            <a:ext cx="5384800" cy="1061829"/>
          </a:xfrm>
          <a:prstGeom prst="rect">
            <a:avLst/>
          </a:prstGeom>
          <a:noFill/>
        </p:spPr>
        <p:txBody>
          <a:bodyPr wrap="square" rtlCol="0">
            <a:spAutoFit/>
          </a:bodyPr>
          <a:lstStyle/>
          <a:p>
            <a:r>
              <a:rPr lang="en-GB" sz="1500" dirty="0">
                <a:solidFill>
                  <a:schemeClr val="bg1">
                    <a:lumMod val="95000"/>
                  </a:schemeClr>
                </a:solidFill>
                <a:latin typeface="Lato" panose="020F0502020204030203" pitchFamily="34" charset="0"/>
              </a:rPr>
              <a:t>Singapore</a:t>
            </a:r>
          </a:p>
          <a:p>
            <a:endParaRPr lang="en-GB" sz="1200" dirty="0">
              <a:solidFill>
                <a:schemeClr val="bg1">
                  <a:lumMod val="95000"/>
                </a:schemeClr>
              </a:solidFill>
              <a:latin typeface="Lato Bold" panose="020F0802020204030203" pitchFamily="34" charset="0"/>
            </a:endParaRPr>
          </a:p>
          <a:p>
            <a:r>
              <a:rPr lang="en-GB" sz="1200" dirty="0">
                <a:solidFill>
                  <a:schemeClr val="bg1">
                    <a:lumMod val="95000"/>
                  </a:schemeClr>
                </a:solidFill>
                <a:latin typeface="Lato Bold" panose="020F0802020204030203" pitchFamily="34" charset="0"/>
              </a:rPr>
              <a:t>Fountain Court Chambers</a:t>
            </a:r>
          </a:p>
          <a:p>
            <a:r>
              <a:rPr lang="en-GB" sz="1200" dirty="0">
                <a:solidFill>
                  <a:schemeClr val="bg1">
                    <a:lumMod val="95000"/>
                  </a:schemeClr>
                </a:solidFill>
                <a:latin typeface="Lato" panose="020F0502020204030203" pitchFamily="34" charset="0"/>
              </a:rPr>
              <a:t>10 Collyer Quay, Ocean Financial Centre #40-38, Singapore 049315</a:t>
            </a:r>
          </a:p>
          <a:p>
            <a:r>
              <a:rPr lang="en-GB" sz="1200" dirty="0">
                <a:solidFill>
                  <a:schemeClr val="bg1">
                    <a:lumMod val="95000"/>
                  </a:schemeClr>
                </a:solidFill>
                <a:latin typeface="Lato" panose="020F0502020204030203" pitchFamily="34" charset="0"/>
              </a:rPr>
              <a:t>T   65 6808 6611</a:t>
            </a:r>
          </a:p>
        </p:txBody>
      </p:sp>
      <p:sp>
        <p:nvSpPr>
          <p:cNvPr id="8" name="TextBox 7">
            <a:extLst>
              <a:ext uri="{FF2B5EF4-FFF2-40B4-BE49-F238E27FC236}">
                <a16:creationId xmlns:a16="http://schemas.microsoft.com/office/drawing/2014/main" id="{6F0A812F-304A-4228-88BB-0E7C251E5232}"/>
              </a:ext>
            </a:extLst>
          </p:cNvPr>
          <p:cNvSpPr txBox="1"/>
          <p:nvPr/>
        </p:nvSpPr>
        <p:spPr>
          <a:xfrm>
            <a:off x="558800" y="6434766"/>
            <a:ext cx="5384800" cy="507831"/>
          </a:xfrm>
          <a:prstGeom prst="rect">
            <a:avLst/>
          </a:prstGeom>
          <a:noFill/>
        </p:spPr>
        <p:txBody>
          <a:bodyPr wrap="square" rtlCol="0">
            <a:spAutoFit/>
          </a:bodyPr>
          <a:lstStyle/>
          <a:p>
            <a:r>
              <a:rPr lang="en-GB" sz="1500" dirty="0">
                <a:solidFill>
                  <a:schemeClr val="bg1">
                    <a:lumMod val="95000"/>
                  </a:schemeClr>
                </a:solidFill>
                <a:latin typeface="Lato" panose="020F0502020204030203" pitchFamily="34" charset="0"/>
              </a:rPr>
              <a:t>www.fountaincourt.co.uk</a:t>
            </a:r>
            <a:endParaRPr lang="en-GB" sz="1200" dirty="0">
              <a:solidFill>
                <a:schemeClr val="bg1">
                  <a:lumMod val="95000"/>
                </a:schemeClr>
              </a:solidFill>
              <a:latin typeface="Lato" panose="020F0502020204030203" pitchFamily="34" charset="0"/>
            </a:endParaRPr>
          </a:p>
          <a:p>
            <a:endParaRPr lang="en-GB" sz="1200" dirty="0">
              <a:solidFill>
                <a:schemeClr val="bg1">
                  <a:lumMod val="95000"/>
                </a:schemeClr>
              </a:solidFill>
              <a:latin typeface="Lato" panose="020F0502020204030203" pitchFamily="34" charset="0"/>
            </a:endParaRPr>
          </a:p>
        </p:txBody>
      </p:sp>
      <p:pic>
        <p:nvPicPr>
          <p:cNvPr id="9" name="Picture 8" descr="Icon&#10;&#10;Description automatically generated">
            <a:extLst>
              <a:ext uri="{FF2B5EF4-FFF2-40B4-BE49-F238E27FC236}">
                <a16:creationId xmlns:a16="http://schemas.microsoft.com/office/drawing/2014/main" id="{D937DD03-08B3-4695-A2D3-08D603E3C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101860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Topics covered in this seminar </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317009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Lato" panose="020F0502020204030203" pitchFamily="34" charset="0"/>
              </a:rPr>
              <a:t>Class actions and representative claims against Big Tech</a:t>
            </a:r>
            <a:br>
              <a:rPr lang="en-GB" sz="2500" dirty="0">
                <a:latin typeface="Lato" panose="020F0502020204030203" pitchFamily="34" charset="0"/>
              </a:rPr>
            </a:br>
            <a:r>
              <a:rPr lang="en-GB" sz="2500" dirty="0">
                <a:latin typeface="Lato" panose="020F0502020204030203" pitchFamily="34" charset="0"/>
              </a:rPr>
              <a:t> </a:t>
            </a:r>
          </a:p>
          <a:p>
            <a:pPr marL="342900" indent="-342900">
              <a:buFont typeface="Arial" panose="020B0604020202020204" pitchFamily="34" charset="0"/>
              <a:buChar char="•"/>
            </a:pPr>
            <a:r>
              <a:rPr lang="en-GB" sz="2500" dirty="0">
                <a:latin typeface="Lato" panose="020F0502020204030203" pitchFamily="34" charset="0"/>
              </a:rPr>
              <a:t>AI litigation: </a:t>
            </a:r>
            <a:r>
              <a:rPr lang="en-GB" sz="2500" i="1" dirty="0">
                <a:latin typeface="Lato" panose="020F0502020204030203" pitchFamily="34" charset="0"/>
              </a:rPr>
              <a:t>Drivers v Uber </a:t>
            </a:r>
            <a:r>
              <a:rPr lang="en-GB" sz="2500" dirty="0">
                <a:latin typeface="Lato" panose="020F0502020204030203" pitchFamily="34" charset="0"/>
              </a:rPr>
              <a:t>and </a:t>
            </a:r>
            <a:r>
              <a:rPr lang="en-GB" sz="2500" i="1" dirty="0">
                <a:latin typeface="Lato" panose="020F0502020204030203" pitchFamily="34" charset="0"/>
              </a:rPr>
              <a:t>Ola Cabs </a:t>
            </a:r>
            <a:r>
              <a:rPr lang="en-GB" sz="2500" dirty="0">
                <a:latin typeface="Lato" panose="020F0502020204030203" pitchFamily="34" charset="0"/>
              </a:rPr>
              <a:t>cases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The ICO’s new focus on algorithmic decision-making and implications for private claimants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The Rohingya Facebook Claim </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356175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1169551"/>
          </a:xfrm>
          <a:prstGeom prst="rect">
            <a:avLst/>
          </a:prstGeom>
          <a:noFill/>
        </p:spPr>
        <p:txBody>
          <a:bodyPr wrap="square" rtlCol="0">
            <a:spAutoFit/>
          </a:bodyPr>
          <a:lstStyle/>
          <a:p>
            <a:r>
              <a:rPr lang="en-GB" sz="3500" dirty="0">
                <a:solidFill>
                  <a:srgbClr val="A92220"/>
                </a:solidFill>
                <a:latin typeface="Lato" panose="020F0502020204030203" pitchFamily="34" charset="0"/>
              </a:rPr>
              <a:t>Class actions and representative claims: an overview </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3170099"/>
          </a:xfrm>
          <a:prstGeom prst="rect">
            <a:avLst/>
          </a:prstGeom>
          <a:noFill/>
        </p:spPr>
        <p:txBody>
          <a:bodyPr wrap="square" rtlCol="0">
            <a:spAutoFit/>
          </a:bodyPr>
          <a:lstStyle/>
          <a:p>
            <a:r>
              <a:rPr lang="en-GB" sz="2500" dirty="0">
                <a:latin typeface="Lato" panose="020F0502020204030203" pitchFamily="34" charset="0"/>
              </a:rPr>
              <a:t>Representative claims: </a:t>
            </a:r>
          </a:p>
          <a:p>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Governed by CPR 19.6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Representative claimant must have the “same interest” as those on whose behalf the claim is being brought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i="1" dirty="0">
                <a:latin typeface="Lato" panose="020F0502020204030203" pitchFamily="34" charset="0"/>
              </a:rPr>
              <a:t>Google LLC v Lloyd </a:t>
            </a:r>
            <a:r>
              <a:rPr lang="en-GB" sz="2500" dirty="0">
                <a:latin typeface="Lato" panose="020F0502020204030203" pitchFamily="34" charset="0"/>
              </a:rPr>
              <a:t>[2021] UKSC 50</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368665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2785378"/>
          </a:xfrm>
          <a:prstGeom prst="rect">
            <a:avLst/>
          </a:prstGeom>
          <a:noFill/>
        </p:spPr>
        <p:txBody>
          <a:bodyPr wrap="square" rtlCol="0">
            <a:spAutoFit/>
          </a:bodyPr>
          <a:lstStyle/>
          <a:p>
            <a:r>
              <a:rPr lang="en-GB" sz="3500" dirty="0">
                <a:solidFill>
                  <a:srgbClr val="A92220"/>
                </a:solidFill>
                <a:latin typeface="Lato" panose="020F0502020204030203" pitchFamily="34" charset="0"/>
              </a:rPr>
              <a:t>Class actions and representative claims: an overview</a:t>
            </a:r>
          </a:p>
          <a:p>
            <a:endParaRPr lang="en-GB" sz="3500" dirty="0">
              <a:solidFill>
                <a:srgbClr val="A92220"/>
              </a:solidFill>
              <a:latin typeface="Lato" panose="020F0502020204030203" pitchFamily="34" charset="0"/>
            </a:endParaRPr>
          </a:p>
          <a:p>
            <a:r>
              <a:rPr lang="en-GB" sz="3500" dirty="0">
                <a:solidFill>
                  <a:srgbClr val="A92220"/>
                </a:solidFill>
                <a:latin typeface="Lato" panose="020F0502020204030203" pitchFamily="34" charset="0"/>
              </a:rPr>
              <a:t>  </a:t>
            </a:r>
          </a:p>
          <a:p>
            <a:endParaRPr lang="en-GB" sz="3500" dirty="0">
              <a:solidFill>
                <a:srgbClr val="A92220"/>
              </a:solidFill>
              <a:latin typeface="Lato" panose="020F0502020204030203" pitchFamily="34" charset="0"/>
            </a:endParaRPr>
          </a:p>
        </p:txBody>
      </p:sp>
      <p:sp>
        <p:nvSpPr>
          <p:cNvPr id="9" name="TextBox 8">
            <a:extLst>
              <a:ext uri="{FF2B5EF4-FFF2-40B4-BE49-F238E27FC236}">
                <a16:creationId xmlns:a16="http://schemas.microsoft.com/office/drawing/2014/main" id="{D188C855-ABE6-47C9-B26D-A93EFDDF107C}"/>
              </a:ext>
            </a:extLst>
          </p:cNvPr>
          <p:cNvSpPr txBox="1"/>
          <p:nvPr/>
        </p:nvSpPr>
        <p:spPr>
          <a:xfrm>
            <a:off x="1866899" y="1828800"/>
            <a:ext cx="8746671" cy="3170099"/>
          </a:xfrm>
          <a:prstGeom prst="rect">
            <a:avLst/>
          </a:prstGeom>
          <a:noFill/>
        </p:spPr>
        <p:txBody>
          <a:bodyPr wrap="square" rtlCol="0">
            <a:spAutoFit/>
          </a:bodyPr>
          <a:lstStyle/>
          <a:p>
            <a:r>
              <a:rPr lang="en-GB" sz="2500" dirty="0">
                <a:latin typeface="Lato" panose="020F0502020204030203" pitchFamily="34" charset="0"/>
              </a:rPr>
              <a:t>Collective proceedings </a:t>
            </a:r>
          </a:p>
          <a:p>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Governed by s.47B of the Competition Act 1998</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Proceedings can be “opt-out” or “opt-in”</a:t>
            </a:r>
          </a:p>
          <a:p>
            <a:endParaRPr lang="en-GB" sz="2500" dirty="0">
              <a:latin typeface="Lato" panose="020F0502020204030203" pitchFamily="34" charset="0"/>
            </a:endParaRPr>
          </a:p>
          <a:p>
            <a:br>
              <a:rPr lang="en-GB" sz="2500" dirty="0">
                <a:latin typeface="Lato" panose="020F0502020204030203" pitchFamily="34" charset="0"/>
              </a:rPr>
            </a:br>
            <a:endParaRPr lang="en-GB" sz="2500" dirty="0">
              <a:latin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298911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1169551"/>
          </a:xfrm>
          <a:prstGeom prst="rect">
            <a:avLst/>
          </a:prstGeom>
          <a:noFill/>
        </p:spPr>
        <p:txBody>
          <a:bodyPr wrap="square" rtlCol="0">
            <a:spAutoFit/>
          </a:bodyPr>
          <a:lstStyle/>
          <a:p>
            <a:r>
              <a:rPr lang="en-GB" sz="3500" dirty="0">
                <a:solidFill>
                  <a:srgbClr val="A92220"/>
                </a:solidFill>
                <a:latin typeface="Lato" panose="020F0502020204030203" pitchFamily="34" charset="0"/>
              </a:rPr>
              <a:t>Class actions and representative claims: an overview </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4016484"/>
          </a:xfrm>
          <a:prstGeom prst="rect">
            <a:avLst/>
          </a:prstGeom>
          <a:noFill/>
        </p:spPr>
        <p:txBody>
          <a:bodyPr wrap="square" rtlCol="0">
            <a:spAutoFit/>
          </a:bodyPr>
          <a:lstStyle/>
          <a:p>
            <a:pPr>
              <a:spcAft>
                <a:spcPts val="1200"/>
              </a:spcAft>
            </a:pPr>
            <a:r>
              <a:rPr lang="en-GB" sz="2500" dirty="0">
                <a:latin typeface="Lato" panose="020F0502020204030203" pitchFamily="34" charset="0"/>
              </a:rPr>
              <a:t>Threshold requirements for certification under s.47B: </a:t>
            </a:r>
          </a:p>
          <a:p>
            <a:pPr marL="342900" indent="-342900">
              <a:spcAft>
                <a:spcPts val="1200"/>
              </a:spcAft>
              <a:buFont typeface="Arial" panose="020B0604020202020204" pitchFamily="34" charset="0"/>
              <a:buChar char="•"/>
            </a:pPr>
            <a:r>
              <a:rPr lang="en-GB" sz="2500" dirty="0">
                <a:latin typeface="Lato" panose="020F0502020204030203" pitchFamily="34" charset="0"/>
              </a:rPr>
              <a:t>Just and reasonable to appoint the class representative</a:t>
            </a:r>
          </a:p>
          <a:p>
            <a:pPr marL="342900" indent="-342900">
              <a:spcAft>
                <a:spcPts val="1200"/>
              </a:spcAft>
              <a:buFont typeface="Arial" panose="020B0604020202020204" pitchFamily="34" charset="0"/>
              <a:buChar char="•"/>
            </a:pPr>
            <a:r>
              <a:rPr lang="en-GB" sz="2500" dirty="0">
                <a:latin typeface="Lato" panose="020F0502020204030203" pitchFamily="34" charset="0"/>
              </a:rPr>
              <a:t>Claims raise the same, similar, or related issues of fact or law </a:t>
            </a:r>
          </a:p>
          <a:p>
            <a:pPr marL="342900" indent="-342900">
              <a:spcAft>
                <a:spcPts val="1200"/>
              </a:spcAft>
              <a:buFont typeface="Arial" panose="020B0604020202020204" pitchFamily="34" charset="0"/>
              <a:buChar char="•"/>
            </a:pPr>
            <a:r>
              <a:rPr lang="en-GB" sz="2500" dirty="0">
                <a:latin typeface="Lato" panose="020F0502020204030203" pitchFamily="34" charset="0"/>
              </a:rPr>
              <a:t>Methodology for assessing damages on a class wide basis that is “</a:t>
            </a:r>
            <a:r>
              <a:rPr lang="en-GB" sz="2500" i="1" dirty="0">
                <a:latin typeface="Lato" panose="020F0502020204030203" pitchFamily="34" charset="0"/>
              </a:rPr>
              <a:t>sufficiently credible or plausible to establish some basis in fact for the commonality requirement</a:t>
            </a:r>
            <a:r>
              <a:rPr lang="en-GB" sz="2500" dirty="0">
                <a:latin typeface="Lato" panose="020F0502020204030203" pitchFamily="34" charset="0"/>
              </a:rPr>
              <a:t>”: </a:t>
            </a:r>
            <a:r>
              <a:rPr lang="en-GB" sz="2500" i="1" dirty="0">
                <a:latin typeface="Lato" panose="020F0502020204030203" pitchFamily="34" charset="0"/>
              </a:rPr>
              <a:t>London &amp; South Eastern Railway Ltd v Gutmann  </a:t>
            </a:r>
            <a:r>
              <a:rPr lang="en-GB" sz="2500" dirty="0">
                <a:latin typeface="Lato" panose="020F0502020204030203" pitchFamily="34" charset="0"/>
              </a:rPr>
              <a:t>[2022] EWCA </a:t>
            </a:r>
            <a:r>
              <a:rPr lang="en-GB" sz="2500" dirty="0" err="1">
                <a:latin typeface="Lato" panose="020F0502020204030203" pitchFamily="34" charset="0"/>
              </a:rPr>
              <a:t>Civ</a:t>
            </a:r>
            <a:r>
              <a:rPr lang="en-GB" sz="2500" dirty="0">
                <a:latin typeface="Lato" panose="020F0502020204030203" pitchFamily="34" charset="0"/>
              </a:rPr>
              <a:t> 1077</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285080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The class action landscape post </a:t>
            </a:r>
            <a:r>
              <a:rPr lang="en-GB" sz="3500" i="1" dirty="0" err="1">
                <a:solidFill>
                  <a:srgbClr val="A92220"/>
                </a:solidFill>
                <a:latin typeface="Lato" panose="020F0502020204030203" pitchFamily="34" charset="0"/>
              </a:rPr>
              <a:t>Merricks</a:t>
            </a:r>
            <a:r>
              <a:rPr lang="en-GB" sz="3500" i="1" dirty="0">
                <a:solidFill>
                  <a:srgbClr val="A92220"/>
                </a:solidFill>
                <a:latin typeface="Lato" panose="020F0502020204030203" pitchFamily="34" charset="0"/>
              </a:rPr>
              <a:t> </a:t>
            </a:r>
            <a:endParaRPr lang="en-GB" sz="3500" dirty="0">
              <a:solidFill>
                <a:srgbClr val="A92220"/>
              </a:solidFill>
              <a:latin typeface="Lato" panose="020F0502020204030203" pitchFamily="34" charset="0"/>
            </a:endParaRP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3939540"/>
          </a:xfrm>
          <a:prstGeom prst="rect">
            <a:avLst/>
          </a:prstGeom>
          <a:noFill/>
        </p:spPr>
        <p:txBody>
          <a:bodyPr wrap="square" rtlCol="0">
            <a:spAutoFit/>
          </a:bodyPr>
          <a:lstStyle/>
          <a:p>
            <a:r>
              <a:rPr lang="en-GB" sz="2500" i="1" dirty="0" err="1">
                <a:latin typeface="Lato" panose="020F0502020204030203" pitchFamily="34" charset="0"/>
              </a:rPr>
              <a:t>Merricks</a:t>
            </a:r>
            <a:r>
              <a:rPr lang="en-GB" sz="2500" i="1" dirty="0">
                <a:latin typeface="Lato" panose="020F0502020204030203" pitchFamily="34" charset="0"/>
              </a:rPr>
              <a:t> v Mastercard </a:t>
            </a:r>
            <a:r>
              <a:rPr lang="en-GB" sz="2500" dirty="0">
                <a:latin typeface="Lato" panose="020F0502020204030203" pitchFamily="34" charset="0"/>
              </a:rPr>
              <a:t>[2020] UKSC 51</a:t>
            </a:r>
          </a:p>
          <a:p>
            <a:endParaRPr lang="en-GB" sz="2500" dirty="0">
              <a:latin typeface="Lato" panose="020F0502020204030203" pitchFamily="34" charset="0"/>
            </a:endParaRPr>
          </a:p>
          <a:p>
            <a:r>
              <a:rPr lang="en-GB" sz="2500" dirty="0">
                <a:latin typeface="Lato" panose="020F0502020204030203" pitchFamily="34" charset="0"/>
              </a:rPr>
              <a:t>8 (at least) new class actions issued against “Big Tech” in 2021-2022</a:t>
            </a:r>
          </a:p>
          <a:p>
            <a:pPr marL="800100" lvl="1" indent="-342900">
              <a:buFont typeface="Arial" panose="020B0604020202020204" pitchFamily="34" charset="0"/>
              <a:buChar char="•"/>
            </a:pPr>
            <a:r>
              <a:rPr lang="en-GB" sz="2500" dirty="0">
                <a:latin typeface="Lato" panose="020F0502020204030203" pitchFamily="34" charset="0"/>
              </a:rPr>
              <a:t>2 against Apple </a:t>
            </a:r>
          </a:p>
          <a:p>
            <a:pPr marL="800100" lvl="1" indent="-342900">
              <a:buFont typeface="Arial" panose="020B0604020202020204" pitchFamily="34" charset="0"/>
              <a:buChar char="•"/>
            </a:pPr>
            <a:r>
              <a:rPr lang="en-GB" sz="2500" dirty="0">
                <a:latin typeface="Lato" panose="020F0502020204030203" pitchFamily="34" charset="0"/>
              </a:rPr>
              <a:t>3 against Google </a:t>
            </a:r>
          </a:p>
          <a:p>
            <a:pPr marL="800100" lvl="1" indent="-342900">
              <a:buFont typeface="Arial" panose="020B0604020202020204" pitchFamily="34" charset="0"/>
              <a:buChar char="•"/>
            </a:pPr>
            <a:r>
              <a:rPr lang="en-GB" sz="2500" dirty="0">
                <a:latin typeface="Lato" panose="020F0502020204030203" pitchFamily="34" charset="0"/>
              </a:rPr>
              <a:t>1 against Meta </a:t>
            </a:r>
          </a:p>
          <a:p>
            <a:pPr marL="800100" lvl="1" indent="-342900">
              <a:buFont typeface="Arial" panose="020B0604020202020204" pitchFamily="34" charset="0"/>
              <a:buChar char="•"/>
            </a:pPr>
            <a:r>
              <a:rPr lang="en-GB" sz="2500" dirty="0">
                <a:latin typeface="Lato" panose="020F0502020204030203" pitchFamily="34" charset="0"/>
              </a:rPr>
              <a:t>1 against Qualcomm </a:t>
            </a:r>
          </a:p>
          <a:p>
            <a:pPr marL="800100" lvl="1" indent="-342900">
              <a:buFont typeface="Arial" panose="020B0604020202020204" pitchFamily="34" charset="0"/>
              <a:buChar char="•"/>
            </a:pPr>
            <a:r>
              <a:rPr lang="en-GB" sz="2500" dirty="0">
                <a:latin typeface="Lato" panose="020F0502020204030203" pitchFamily="34" charset="0"/>
              </a:rPr>
              <a:t>1 against Sony </a:t>
            </a:r>
          </a:p>
          <a:p>
            <a:pPr marL="800100" lvl="1" indent="-342900">
              <a:buFont typeface="Arial" panose="020B0604020202020204" pitchFamily="34" charset="0"/>
              <a:buChar char="•"/>
            </a:pPr>
            <a:endParaRPr lang="en-GB" sz="2500" dirty="0">
              <a:latin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180932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1169551"/>
          </a:xfrm>
          <a:prstGeom prst="rect">
            <a:avLst/>
          </a:prstGeom>
          <a:noFill/>
        </p:spPr>
        <p:txBody>
          <a:bodyPr wrap="square" rtlCol="0">
            <a:spAutoFit/>
          </a:bodyPr>
          <a:lstStyle/>
          <a:p>
            <a:r>
              <a:rPr lang="en-GB" sz="3500" dirty="0">
                <a:solidFill>
                  <a:srgbClr val="A92220"/>
                </a:solidFill>
                <a:latin typeface="Lato" panose="020F0502020204030203" pitchFamily="34" charset="0"/>
              </a:rPr>
              <a:t>Why is the CPO process so popular in Big Tech claims? </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07028"/>
            <a:ext cx="8382000" cy="2400657"/>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Lato" panose="020F0502020204030203" pitchFamily="34" charset="0"/>
              </a:rPr>
              <a:t>Renewed focus by competition enforcement agencies on “tech giants” (i.e., Meta, Google, and related industries)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Features of the CPO process favourable to mass claims against tech giants</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34283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1169551"/>
          </a:xfrm>
          <a:prstGeom prst="rect">
            <a:avLst/>
          </a:prstGeom>
          <a:noFill/>
        </p:spPr>
        <p:txBody>
          <a:bodyPr wrap="square" rtlCol="0">
            <a:spAutoFit/>
          </a:bodyPr>
          <a:lstStyle/>
          <a:p>
            <a:r>
              <a:rPr lang="en-GB" sz="3500" dirty="0">
                <a:solidFill>
                  <a:srgbClr val="A92220"/>
                </a:solidFill>
                <a:latin typeface="Lato" panose="020F0502020204030203" pitchFamily="34" charset="0"/>
              </a:rPr>
              <a:t>Looking forward: conceptual and practical problems</a:t>
            </a:r>
          </a:p>
        </p:txBody>
      </p:sp>
      <p:sp>
        <p:nvSpPr>
          <p:cNvPr id="9" name="TextBox 8">
            <a:extLst>
              <a:ext uri="{FF2B5EF4-FFF2-40B4-BE49-F238E27FC236}">
                <a16:creationId xmlns:a16="http://schemas.microsoft.com/office/drawing/2014/main" id="{D188C855-ABE6-47C9-B26D-A93EFDDF107C}"/>
              </a:ext>
            </a:extLst>
          </p:cNvPr>
          <p:cNvSpPr txBox="1"/>
          <p:nvPr/>
        </p:nvSpPr>
        <p:spPr>
          <a:xfrm>
            <a:off x="1866900" y="1828800"/>
            <a:ext cx="8382000" cy="3939540"/>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Lato" panose="020F0502020204030203" pitchFamily="34" charset="0"/>
              </a:rPr>
              <a:t>Conceptual: new markets and problems of market definition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Practical </a:t>
            </a:r>
          </a:p>
          <a:p>
            <a:pPr marL="800100" lvl="1" indent="-342900">
              <a:buFont typeface="Arial" panose="020B0604020202020204" pitchFamily="34" charset="0"/>
              <a:buChar char="•"/>
            </a:pPr>
            <a:r>
              <a:rPr lang="en-GB" sz="2500" dirty="0">
                <a:latin typeface="Lato" panose="020F0502020204030203" pitchFamily="34" charset="0"/>
              </a:rPr>
              <a:t>Carriage disputes </a:t>
            </a:r>
          </a:p>
          <a:p>
            <a:pPr marL="800100" lvl="1" indent="-342900">
              <a:buFont typeface="Arial" panose="020B0604020202020204" pitchFamily="34" charset="0"/>
              <a:buChar char="•"/>
            </a:pPr>
            <a:r>
              <a:rPr lang="en-GB" sz="2500" dirty="0">
                <a:latin typeface="Lato" panose="020F0502020204030203" pitchFamily="34" charset="0"/>
              </a:rPr>
              <a:t>Overlapping claims </a:t>
            </a:r>
            <a:br>
              <a:rPr lang="en-GB" sz="2500" dirty="0">
                <a:latin typeface="Lato" panose="020F0502020204030203" pitchFamily="34" charset="0"/>
              </a:rPr>
            </a:br>
            <a:endParaRPr lang="en-GB" sz="2500" dirty="0">
              <a:latin typeface="Lato" panose="020F0502020204030203" pitchFamily="34" charset="0"/>
            </a:endParaRPr>
          </a:p>
          <a:p>
            <a:pPr marL="342900" indent="-342900">
              <a:buFont typeface="Arial" panose="020B0604020202020204" pitchFamily="34" charset="0"/>
              <a:buChar char="•"/>
            </a:pPr>
            <a:r>
              <a:rPr lang="en-GB" sz="2500" dirty="0">
                <a:latin typeface="Lato" panose="020F0502020204030203" pitchFamily="34" charset="0"/>
              </a:rPr>
              <a:t>Is there a risk of the pendulum swinging back? </a:t>
            </a:r>
          </a:p>
          <a:p>
            <a:endParaRPr lang="en-GB" sz="2500" dirty="0">
              <a:latin typeface="Lato" panose="020F0502020204030203" pitchFamily="34" charset="0"/>
            </a:endParaRPr>
          </a:p>
          <a:p>
            <a:endParaRPr lang="en-GB" sz="2500" dirty="0">
              <a:latin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spTree>
    <p:extLst>
      <p:ext uri="{BB962C8B-B14F-4D97-AF65-F5344CB8AC3E}">
        <p14:creationId xmlns:p14="http://schemas.microsoft.com/office/powerpoint/2010/main" val="292610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6D9CCC-928D-4795-984C-271D18ABA984}"/>
              </a:ext>
            </a:extLst>
          </p:cNvPr>
          <p:cNvSpPr/>
          <p:nvPr/>
        </p:nvSpPr>
        <p:spPr>
          <a:xfrm>
            <a:off x="0" y="0"/>
            <a:ext cx="393700" cy="6858000"/>
          </a:xfrm>
          <a:prstGeom prst="rect">
            <a:avLst/>
          </a:prstGeom>
          <a:solidFill>
            <a:srgbClr val="A9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641477-4519-46FB-9CA8-2DB4259AAAF9}"/>
              </a:ext>
            </a:extLst>
          </p:cNvPr>
          <p:cNvSpPr/>
          <p:nvPr/>
        </p:nvSpPr>
        <p:spPr>
          <a:xfrm>
            <a:off x="393700" y="0"/>
            <a:ext cx="901700" cy="6858000"/>
          </a:xfrm>
          <a:prstGeom prst="rect">
            <a:avLst/>
          </a:prstGeom>
          <a:solidFill>
            <a:srgbClr val="A9222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3131A2-ED35-4D68-89EC-A1FB5A5654FB}"/>
              </a:ext>
            </a:extLst>
          </p:cNvPr>
          <p:cNvSpPr txBox="1"/>
          <p:nvPr/>
        </p:nvSpPr>
        <p:spPr>
          <a:xfrm>
            <a:off x="1866900" y="508000"/>
            <a:ext cx="8382000" cy="630942"/>
          </a:xfrm>
          <a:prstGeom prst="rect">
            <a:avLst/>
          </a:prstGeom>
          <a:noFill/>
        </p:spPr>
        <p:txBody>
          <a:bodyPr wrap="square" rtlCol="0">
            <a:spAutoFit/>
          </a:bodyPr>
          <a:lstStyle/>
          <a:p>
            <a:r>
              <a:rPr lang="en-GB" sz="3500" dirty="0">
                <a:solidFill>
                  <a:srgbClr val="A92220"/>
                </a:solidFill>
                <a:latin typeface="Lato" panose="020F0502020204030203" pitchFamily="34" charset="0"/>
              </a:rPr>
              <a:t>Defining AI</a:t>
            </a:r>
          </a:p>
        </p:txBody>
      </p:sp>
      <p:pic>
        <p:nvPicPr>
          <p:cNvPr id="7" name="Picture 6" descr="Icon&#10;&#10;Description automatically generated">
            <a:extLst>
              <a:ext uri="{FF2B5EF4-FFF2-40B4-BE49-F238E27FC236}">
                <a16:creationId xmlns:a16="http://schemas.microsoft.com/office/drawing/2014/main" id="{C6C8CB0B-2458-43DF-BF49-B48AAA6A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100" y="446507"/>
            <a:ext cx="787400" cy="787400"/>
          </a:xfrm>
          <a:prstGeom prst="rect">
            <a:avLst/>
          </a:prstGeom>
        </p:spPr>
      </p:pic>
      <p:pic>
        <p:nvPicPr>
          <p:cNvPr id="8" name="Picture 4" descr="http://www.cs.bham.ac.uk/~mmk/Teaching/AI/figures/dectree-orig.jpg">
            <a:extLst>
              <a:ext uri="{FF2B5EF4-FFF2-40B4-BE49-F238E27FC236}">
                <a16:creationId xmlns:a16="http://schemas.microsoft.com/office/drawing/2014/main" id="{44EEDB37-767C-31D6-E687-A983B479C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985" y="2772600"/>
            <a:ext cx="2717064" cy="2151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ep Neural NetworkÂ ">
            <a:extLst>
              <a:ext uri="{FF2B5EF4-FFF2-40B4-BE49-F238E27FC236}">
                <a16:creationId xmlns:a16="http://schemas.microsoft.com/office/drawing/2014/main" id="{CB35E8CF-0429-1C2C-B439-365AF50F4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742" y="2832338"/>
            <a:ext cx="4436925" cy="23509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08D51D-0D19-7DDF-024A-69D7B80DFF14}"/>
              </a:ext>
            </a:extLst>
          </p:cNvPr>
          <p:cNvSpPr txBox="1"/>
          <p:nvPr/>
        </p:nvSpPr>
        <p:spPr>
          <a:xfrm>
            <a:off x="2777185" y="5183247"/>
            <a:ext cx="3380561" cy="830997"/>
          </a:xfrm>
          <a:prstGeom prst="rect">
            <a:avLst/>
          </a:prstGeom>
          <a:noFill/>
        </p:spPr>
        <p:txBody>
          <a:bodyPr wrap="square" rtlCol="0">
            <a:spAutoFit/>
          </a:bodyPr>
          <a:lstStyle/>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Automated</a:t>
            </a:r>
          </a:p>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Deterministic</a:t>
            </a:r>
          </a:p>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Logic based</a:t>
            </a:r>
          </a:p>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Explanations can be provided easily</a:t>
            </a:r>
          </a:p>
        </p:txBody>
      </p:sp>
      <p:sp>
        <p:nvSpPr>
          <p:cNvPr id="12" name="TextBox 11">
            <a:extLst>
              <a:ext uri="{FF2B5EF4-FFF2-40B4-BE49-F238E27FC236}">
                <a16:creationId xmlns:a16="http://schemas.microsoft.com/office/drawing/2014/main" id="{725482C4-4A89-7D19-19E7-B54DB44779AC}"/>
              </a:ext>
            </a:extLst>
          </p:cNvPr>
          <p:cNvSpPr txBox="1"/>
          <p:nvPr/>
        </p:nvSpPr>
        <p:spPr>
          <a:xfrm>
            <a:off x="6652980" y="5167060"/>
            <a:ext cx="3628083" cy="830997"/>
          </a:xfrm>
          <a:prstGeom prst="rect">
            <a:avLst/>
          </a:prstGeom>
          <a:noFill/>
        </p:spPr>
        <p:txBody>
          <a:bodyPr wrap="square" rtlCol="0">
            <a:spAutoFit/>
          </a:bodyPr>
          <a:lstStyle/>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Autonomous</a:t>
            </a:r>
          </a:p>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Non-deterministic</a:t>
            </a:r>
          </a:p>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Non-linear</a:t>
            </a:r>
          </a:p>
          <a:p>
            <a:pPr marL="214313" indent="-214313">
              <a:buClr>
                <a:srgbClr val="C00000"/>
              </a:buClr>
              <a:buFont typeface="Wingdings" panose="05000000000000000000" pitchFamily="2" charset="2"/>
              <a:buChar char="§"/>
            </a:pPr>
            <a:r>
              <a:rPr lang="en-GB" sz="1200" dirty="0">
                <a:latin typeface="Lato" panose="020F0502020204030203" pitchFamily="34" charset="0"/>
                <a:ea typeface="Lato" panose="020F0502020204030203" pitchFamily="34" charset="0"/>
                <a:cs typeface="Lato" panose="020F0502020204030203" pitchFamily="34" charset="0"/>
              </a:rPr>
              <a:t>Transparency/ explainability difficult</a:t>
            </a:r>
          </a:p>
        </p:txBody>
      </p:sp>
      <p:graphicFrame>
        <p:nvGraphicFramePr>
          <p:cNvPr id="13" name="Diagram 12">
            <a:extLst>
              <a:ext uri="{FF2B5EF4-FFF2-40B4-BE49-F238E27FC236}">
                <a16:creationId xmlns:a16="http://schemas.microsoft.com/office/drawing/2014/main" id="{FAA09CEF-EFA3-8B21-D9F3-C37EDB93D24A}"/>
              </a:ext>
            </a:extLst>
          </p:cNvPr>
          <p:cNvGraphicFramePr/>
          <p:nvPr/>
        </p:nvGraphicFramePr>
        <p:xfrm>
          <a:off x="4189619" y="1313101"/>
          <a:ext cx="3812762" cy="17712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2538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1107</Words>
  <Application>Microsoft Macintosh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Lato</vt:lpstr>
      <vt:lpstr>Lato Bold</vt:lpstr>
      <vt:lpstr>Lato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Griffiths</dc:creator>
  <cp:lastModifiedBy>Helen Groth</cp:lastModifiedBy>
  <cp:revision>5</cp:revision>
  <dcterms:created xsi:type="dcterms:W3CDTF">2022-04-26T15:22:47Z</dcterms:created>
  <dcterms:modified xsi:type="dcterms:W3CDTF">2023-02-28T13:47:39Z</dcterms:modified>
</cp:coreProperties>
</file>